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61" r:id="rId4"/>
    <p:sldId id="260" r:id="rId5"/>
    <p:sldId id="259" r:id="rId6"/>
    <p:sldId id="258" r:id="rId7"/>
    <p:sldId id="264" r:id="rId8"/>
    <p:sldId id="263" r:id="rId9"/>
    <p:sldId id="262" r:id="rId10"/>
    <p:sldId id="266" r:id="rId11"/>
    <p:sldId id="267" r:id="rId12"/>
    <p:sldId id="271" r:id="rId13"/>
    <p:sldId id="272" r:id="rId14"/>
    <p:sldId id="268" r:id="rId15"/>
    <p:sldId id="270" r:id="rId16"/>
    <p:sldId id="269" r:id="rId17"/>
    <p:sldId id="285" r:id="rId18"/>
    <p:sldId id="274" r:id="rId19"/>
    <p:sldId id="275" r:id="rId20"/>
    <p:sldId id="276" r:id="rId21"/>
    <p:sldId id="279" r:id="rId22"/>
    <p:sldId id="278" r:id="rId23"/>
    <p:sldId id="277" r:id="rId24"/>
    <p:sldId id="273" r:id="rId25"/>
    <p:sldId id="280" r:id="rId26"/>
    <p:sldId id="281" r:id="rId27"/>
    <p:sldId id="282" r:id="rId28"/>
    <p:sldId id="283" r:id="rId29"/>
    <p:sldId id="284" r:id="rId30"/>
    <p:sldId id="286" r:id="rId31"/>
    <p:sldId id="288" r:id="rId32"/>
    <p:sldId id="287" r:id="rId33"/>
    <p:sldId id="289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st" initials="h" lastIdx="2" clrIdx="0">
    <p:extLst>
      <p:ext uri="{19B8F6BF-5375-455C-9EA6-DF929625EA0E}">
        <p15:presenceInfo xmlns:p15="http://schemas.microsoft.com/office/powerpoint/2012/main" userId="ho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4" autoAdjust="0"/>
    <p:restoredTop sz="68313" autoAdjust="0"/>
  </p:normalViewPr>
  <p:slideViewPr>
    <p:cSldViewPr snapToGrid="0">
      <p:cViewPr varScale="1">
        <p:scale>
          <a:sx n="44" d="100"/>
          <a:sy n="44" d="100"/>
        </p:scale>
        <p:origin x="252" y="54"/>
      </p:cViewPr>
      <p:guideLst/>
    </p:cSldViewPr>
  </p:slideViewPr>
  <p:outlineViewPr>
    <p:cViewPr>
      <p:scale>
        <a:sx n="33" d="100"/>
        <a:sy n="33" d="100"/>
      </p:scale>
      <p:origin x="0" y="-31986"/>
    </p:cViewPr>
  </p:outlineViewPr>
  <p:notesTextViewPr>
    <p:cViewPr>
      <p:scale>
        <a:sx n="1" d="1"/>
        <a:sy n="1" d="1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36F96-88E0-46C7-8074-DF6984C9530C}" type="datetimeFigureOut">
              <a:rPr lang="cs-CZ" smtClean="0"/>
              <a:t>05.06.2019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2475-54AE-4DCA-96FB-2CBDF4B8C7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39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Jedná se o velkou žumpu, zpravidla jsou menší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2475-54AE-4DCA-96FB-2CBDF4B8C7B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70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Dá</a:t>
            </a:r>
            <a:r>
              <a:rPr lang="cs-CZ" baseline="0" dirty="0" smtClean="0"/>
              <a:t> se výrazně ušetřit, výkop, základová deska a instalaci lze provést svépomoci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2475-54AE-4DCA-96FB-2CBDF4B8C7B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9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Napojení na současnou kanalizaci – není potřeba kopat přípojku</a:t>
            </a:r>
          </a:p>
          <a:p>
            <a:r>
              <a:rPr lang="cs-CZ" dirty="0" smtClean="0"/>
              <a:t>Občané </a:t>
            </a:r>
            <a:r>
              <a:rPr lang="cs-CZ" dirty="0" smtClean="0"/>
              <a:t>by měli mít už v tuto chvíli smlouvu s obcí o využití kanalizace, v tuto chvíli nikdo nemá a stočné se nevybírá.</a:t>
            </a:r>
            <a:r>
              <a:rPr lang="cs-CZ" baseline="0" dirty="0" smtClean="0"/>
              <a:t> Obec přispívá do fondu oprav sama.</a:t>
            </a:r>
          </a:p>
          <a:p>
            <a:r>
              <a:rPr lang="cs-CZ" baseline="0" dirty="0" smtClean="0"/>
              <a:t>Další díra na zahradě? V tuto chvíli tam má každý domek žumpu.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2475-54AE-4DCA-96FB-2CBDF4B8C7B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82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Nemluvíme o přípojkách, kde se, pokud to dělá firma, pohybuje metr cca za 5000, (To je při 10m zhruba 50000,- když to </a:t>
            </a:r>
            <a:r>
              <a:rPr lang="cs-CZ" smtClean="0"/>
              <a:t>dělá firma) </a:t>
            </a:r>
            <a:r>
              <a:rPr lang="cs-CZ" dirty="0" smtClean="0"/>
              <a:t>dá se ušetřit, samozřejmě, když si to člověk </a:t>
            </a:r>
            <a:r>
              <a:rPr lang="cs-CZ" smtClean="0"/>
              <a:t>vykope</a:t>
            </a:r>
            <a:r>
              <a:rPr lang="cs-CZ" baseline="0" smtClean="0"/>
              <a:t> sám.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2475-54AE-4DCA-96FB-2CBDF4B8C7B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5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Cílem bylo pomoci občanům</a:t>
            </a:r>
          </a:p>
          <a:p>
            <a:r>
              <a:rPr lang="cs-CZ" dirty="0" smtClean="0"/>
              <a:t>Každý jeden tady má žumpu nebo septik s přepadem a vypouští do kanalizace nezákonně, to není nic nového.</a:t>
            </a:r>
          </a:p>
          <a:p>
            <a:r>
              <a:rPr lang="cs-CZ" dirty="0" smtClean="0"/>
              <a:t>Obec není povinna stavět ČOV a je v její kompetenci zda</a:t>
            </a:r>
            <a:r>
              <a:rPr lang="cs-CZ" baseline="0" dirty="0" smtClean="0"/>
              <a:t> ČOV postaví, zda na to má apod.</a:t>
            </a:r>
          </a:p>
          <a:p>
            <a:r>
              <a:rPr lang="cs-CZ" baseline="0" dirty="0" smtClean="0"/>
              <a:t>Pokud přistoupíme k výstavbě, pravděpodobně nebudeme podporovat DČOV, budeme šetřit na </a:t>
            </a:r>
            <a:r>
              <a:rPr lang="cs-CZ" baseline="0" dirty="0" smtClean="0"/>
              <a:t>MČOV</a:t>
            </a:r>
          </a:p>
          <a:p>
            <a:r>
              <a:rPr lang="cs-CZ" baseline="0" dirty="0" smtClean="0"/>
              <a:t>Po výstavbě MČOV už nebude možné vypouštět splaškové vody do </a:t>
            </a:r>
            <a:r>
              <a:rPr lang="cs-CZ" baseline="0" smtClean="0"/>
              <a:t>povrchové kanalizace</a:t>
            </a:r>
            <a:r>
              <a:rPr lang="cs-CZ" baseline="0" dirty="0" smtClean="0"/>
              <a:t>, bude potřeba aby se všichni napojili.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Je tu srovnání Minibusu na dovolenou s cestou osobními auty.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2475-54AE-4DCA-96FB-2CBDF4B8C7B6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52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Nakládání a čištění  odpadních 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Porovnání možností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76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Vývoz žumpy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67655"/>
          </a:xfrm>
        </p:spPr>
        <p:txBody>
          <a:bodyPr>
            <a:normAutofit/>
          </a:bodyPr>
          <a:lstStyle/>
          <a:p>
            <a:r>
              <a:rPr lang="cs-CZ" dirty="0" smtClean="0"/>
              <a:t>Počítejme žumpu o objemu 10m3</a:t>
            </a:r>
          </a:p>
          <a:p>
            <a:r>
              <a:rPr lang="cs-CZ" dirty="0" smtClean="0"/>
              <a:t>3čl. =&gt; Při 150m3 za rok se jedná o 15 vývozů</a:t>
            </a:r>
          </a:p>
          <a:p>
            <a:r>
              <a:rPr lang="cs-CZ" dirty="0" smtClean="0"/>
              <a:t>5čl. =&gt; Při 250m3 za rok se jedná o 25 vývozů</a:t>
            </a:r>
          </a:p>
          <a:p>
            <a:endParaRPr lang="cs-CZ" dirty="0"/>
          </a:p>
          <a:p>
            <a:r>
              <a:rPr lang="cs-CZ" dirty="0" smtClean="0"/>
              <a:t>Cena vývozu 2500Kč</a:t>
            </a:r>
            <a:endParaRPr lang="cs-CZ" dirty="0"/>
          </a:p>
          <a:p>
            <a:pPr lvl="1"/>
            <a:r>
              <a:rPr lang="cs-CZ" dirty="0" smtClean="0"/>
              <a:t>3čl. Náklady na vývoz činí </a:t>
            </a:r>
            <a:r>
              <a:rPr lang="cs-CZ" b="1" dirty="0" smtClean="0"/>
              <a:t>37000Kč</a:t>
            </a:r>
            <a:r>
              <a:rPr lang="cs-CZ" dirty="0" smtClean="0"/>
              <a:t> za rok</a:t>
            </a:r>
          </a:p>
          <a:p>
            <a:pPr lvl="1"/>
            <a:r>
              <a:rPr lang="cs-CZ" dirty="0" smtClean="0"/>
              <a:t>5čl. Náklady na vývoz činí </a:t>
            </a:r>
            <a:r>
              <a:rPr lang="cs-CZ" b="1" dirty="0" smtClean="0"/>
              <a:t>62500Kč</a:t>
            </a:r>
            <a:r>
              <a:rPr lang="cs-CZ" dirty="0" smtClean="0"/>
              <a:t> za rok</a:t>
            </a:r>
          </a:p>
          <a:p>
            <a:r>
              <a:rPr lang="cs-CZ" dirty="0"/>
              <a:t>Žumpu nelze vyvážet na pole a jinde, je nutné mít doklad o ekologické likvidaci v čistírně odpadních vod a to od 1.1.2019 dva roky zpětně.</a:t>
            </a:r>
          </a:p>
          <a:p>
            <a:r>
              <a:rPr lang="cs-CZ" b="1" dirty="0"/>
              <a:t>Prakticky to znamená mít doklady od 1.1.2018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88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50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</p:txBody>
      </p:sp>
    </p:spTree>
    <p:extLst>
      <p:ext uri="{BB962C8B-B14F-4D97-AF65-F5344CB8AC3E}">
        <p14:creationId xmlns:p14="http://schemas.microsoft.com/office/powerpoint/2010/main" val="115573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  <a:p>
            <a:r>
              <a:rPr lang="cs-CZ" dirty="0" smtClean="0"/>
              <a:t>Cena výkopových, zednických a instalatérských prací, montáž, povolení a další cca 20000Kč – 40000,-</a:t>
            </a:r>
          </a:p>
        </p:txBody>
      </p:sp>
    </p:spTree>
    <p:extLst>
      <p:ext uri="{BB962C8B-B14F-4D97-AF65-F5344CB8AC3E}">
        <p14:creationId xmlns:p14="http://schemas.microsoft.com/office/powerpoint/2010/main" val="231805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  <a:p>
            <a:r>
              <a:rPr lang="cs-CZ" dirty="0" smtClean="0"/>
              <a:t>Cena výkopových, zednických a instalatérských prací, montáž, povolení a další cca 20000Kč – 40000,-</a:t>
            </a:r>
          </a:p>
          <a:p>
            <a:r>
              <a:rPr lang="cs-CZ" b="1" dirty="0" smtClean="0"/>
              <a:t>Cena celkem 50000 až 90000Kč</a:t>
            </a:r>
          </a:p>
        </p:txBody>
      </p:sp>
    </p:spTree>
    <p:extLst>
      <p:ext uri="{BB962C8B-B14F-4D97-AF65-F5344CB8AC3E}">
        <p14:creationId xmlns:p14="http://schemas.microsoft.com/office/powerpoint/2010/main" val="407882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  <a:p>
            <a:r>
              <a:rPr lang="cs-CZ" dirty="0" smtClean="0"/>
              <a:t>Cena výkopových, zednických a instalatérských prací, montáž, povolení a další cca 20000Kč – 40000,-</a:t>
            </a:r>
          </a:p>
          <a:p>
            <a:r>
              <a:rPr lang="cs-CZ" b="1" dirty="0" smtClean="0"/>
              <a:t>Cena celkem 50000 až 90000Kč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Do DČOV nelze vypustit cokoli (ale to je nepřípustné i v ostatních případech)</a:t>
            </a:r>
          </a:p>
        </p:txBody>
      </p:sp>
    </p:spTree>
    <p:extLst>
      <p:ext uri="{BB962C8B-B14F-4D97-AF65-F5344CB8AC3E}">
        <p14:creationId xmlns:p14="http://schemas.microsoft.com/office/powerpoint/2010/main" val="17501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  <a:p>
            <a:r>
              <a:rPr lang="cs-CZ" dirty="0" smtClean="0"/>
              <a:t>Cena výkopových, zednických a instalatérských prací, montáž, povolení a další cca 20000Kč – 40000,-</a:t>
            </a:r>
          </a:p>
          <a:p>
            <a:r>
              <a:rPr lang="cs-CZ" b="1" dirty="0" smtClean="0"/>
              <a:t>Cena celkem 50000 až 90000Kč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Do DČOV nelze vypustit cokoli (ale to je nepřípustné i v ostatních případech)</a:t>
            </a:r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Možnost zpětného využití vyčištěné vody</a:t>
            </a:r>
          </a:p>
          <a:p>
            <a:pPr lvl="1"/>
            <a:r>
              <a:rPr lang="cs-CZ" dirty="0" smtClean="0"/>
              <a:t>Cena stočného je minimální jako dosud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71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Cena DČOV 30000Kč – 50000,-</a:t>
            </a:r>
          </a:p>
          <a:p>
            <a:r>
              <a:rPr lang="cs-CZ" dirty="0" smtClean="0"/>
              <a:t>Cena výkopových, zednických a instalatérských prací, montáž, povolení a další cca 20000Kč – 40000,-</a:t>
            </a:r>
          </a:p>
          <a:p>
            <a:r>
              <a:rPr lang="cs-CZ" b="1" dirty="0" smtClean="0"/>
              <a:t>Cena celkem 50000 až 90000Kč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Do DČOV nelze vypustit cokoli (ale to je nepřípustné i v ostatních případech)</a:t>
            </a:r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Možnost zpětného využití vyčištěné vody</a:t>
            </a:r>
          </a:p>
          <a:p>
            <a:pPr lvl="1"/>
            <a:r>
              <a:rPr lang="cs-CZ" dirty="0" smtClean="0"/>
              <a:t>Cena stočného je minimální jako dosud</a:t>
            </a:r>
            <a:endParaRPr lang="cs-CZ" dirty="0"/>
          </a:p>
          <a:p>
            <a:r>
              <a:rPr lang="cs-CZ" dirty="0" smtClean="0"/>
              <a:t>DČOV lze napojit na kanalizaci povrchových vod (</a:t>
            </a:r>
            <a:r>
              <a:rPr lang="cs-CZ" dirty="0" smtClean="0">
                <a:solidFill>
                  <a:srgbClr val="0070C0"/>
                </a:solidFill>
              </a:rPr>
              <a:t>Smlouva s Obcí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28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8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podpora výstavby DČOV </a:t>
            </a:r>
          </a:p>
        </p:txBody>
      </p:sp>
    </p:spTree>
    <p:extLst>
      <p:ext uri="{BB962C8B-B14F-4D97-AF65-F5344CB8AC3E}">
        <p14:creationId xmlns:p14="http://schemas.microsoft.com/office/powerpoint/2010/main" val="16306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Spotřeba vody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uvádějí spotřebu až 150l na osobu a den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6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podpora výstavby DČOV </a:t>
            </a:r>
          </a:p>
          <a:p>
            <a:r>
              <a:rPr lang="cs-CZ" dirty="0" smtClean="0"/>
              <a:t>Výběrové řízení na dodavatele DČOV</a:t>
            </a:r>
          </a:p>
        </p:txBody>
      </p:sp>
    </p:spTree>
    <p:extLst>
      <p:ext uri="{BB962C8B-B14F-4D97-AF65-F5344CB8AC3E}">
        <p14:creationId xmlns:p14="http://schemas.microsoft.com/office/powerpoint/2010/main" val="385021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podpora výstavby DČOV </a:t>
            </a:r>
          </a:p>
          <a:p>
            <a:r>
              <a:rPr lang="cs-CZ" dirty="0" smtClean="0"/>
              <a:t>Výběrové řízení na dodavatele DČOV</a:t>
            </a:r>
          </a:p>
          <a:p>
            <a:r>
              <a:rPr lang="cs-CZ" dirty="0" smtClean="0"/>
              <a:t>Podpora při vyřízení povolení</a:t>
            </a:r>
          </a:p>
        </p:txBody>
      </p:sp>
    </p:spTree>
    <p:extLst>
      <p:ext uri="{BB962C8B-B14F-4D97-AF65-F5344CB8AC3E}">
        <p14:creationId xmlns:p14="http://schemas.microsoft.com/office/powerpoint/2010/main" val="31021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podpora výstavby DČOV </a:t>
            </a:r>
          </a:p>
          <a:p>
            <a:r>
              <a:rPr lang="cs-CZ" dirty="0" smtClean="0"/>
              <a:t>Výběrové řízení na dodavatele DČOV</a:t>
            </a:r>
          </a:p>
          <a:p>
            <a:r>
              <a:rPr lang="cs-CZ" dirty="0" smtClean="0"/>
              <a:t>Podpora při vyřízení povolení</a:t>
            </a:r>
          </a:p>
          <a:p>
            <a:r>
              <a:rPr lang="cs-CZ" dirty="0" smtClean="0"/>
              <a:t>Podpora servisu v prvních letech provozu</a:t>
            </a:r>
          </a:p>
        </p:txBody>
      </p:sp>
    </p:spTree>
    <p:extLst>
      <p:ext uri="{BB962C8B-B14F-4D97-AF65-F5344CB8AC3E}">
        <p14:creationId xmlns:p14="http://schemas.microsoft.com/office/powerpoint/2010/main" val="209533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čistírna odpadních vod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a jak může pomoci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6483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podpora výstavby DČOV </a:t>
            </a:r>
          </a:p>
          <a:p>
            <a:r>
              <a:rPr lang="cs-CZ" dirty="0" smtClean="0"/>
              <a:t>Výběrové řízení na dodavatele DČOV</a:t>
            </a:r>
          </a:p>
          <a:p>
            <a:r>
              <a:rPr lang="cs-CZ" dirty="0" smtClean="0"/>
              <a:t>Podpora při vyřízení povolení</a:t>
            </a:r>
          </a:p>
          <a:p>
            <a:r>
              <a:rPr lang="cs-CZ" dirty="0" smtClean="0"/>
              <a:t>Podpora servisu v prvních letech provozu</a:t>
            </a:r>
          </a:p>
          <a:p>
            <a:r>
              <a:rPr lang="cs-CZ" dirty="0" smtClean="0"/>
              <a:t>Minimální stočné</a:t>
            </a:r>
          </a:p>
        </p:txBody>
      </p:sp>
    </p:spTree>
    <p:extLst>
      <p:ext uri="{BB962C8B-B14F-4D97-AF65-F5344CB8AC3E}">
        <p14:creationId xmlns:p14="http://schemas.microsoft.com/office/powerpoint/2010/main" val="5313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 MČOV pro 800 EO (evidovaných obyvatel)</a:t>
            </a:r>
          </a:p>
        </p:txBody>
      </p:sp>
    </p:spTree>
    <p:extLst>
      <p:ext uri="{BB962C8B-B14F-4D97-AF65-F5344CB8AC3E}">
        <p14:creationId xmlns:p14="http://schemas.microsoft.com/office/powerpoint/2010/main" val="24333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 MČOV pro 800 EO (evidovaných obyvatel)</a:t>
            </a:r>
          </a:p>
          <a:p>
            <a:pPr lvl="1"/>
            <a:r>
              <a:rPr lang="cs-CZ" dirty="0" smtClean="0"/>
              <a:t>Samotná MČOV – 25 mil Kč</a:t>
            </a:r>
          </a:p>
          <a:p>
            <a:pPr lvl="1"/>
            <a:r>
              <a:rPr lang="cs-CZ" dirty="0" smtClean="0"/>
              <a:t>Podvojná kanalizace (4.8km) </a:t>
            </a:r>
            <a:r>
              <a:rPr lang="cs-CZ" b="1" dirty="0" smtClean="0"/>
              <a:t>48 mil Kč</a:t>
            </a:r>
          </a:p>
          <a:p>
            <a:pPr lvl="1"/>
            <a:r>
              <a:rPr lang="cs-CZ" dirty="0" smtClean="0"/>
              <a:t>Přečerpávací stanice 6 mil Kč.</a:t>
            </a:r>
          </a:p>
          <a:p>
            <a:pPr lvl="1"/>
            <a:r>
              <a:rPr lang="cs-CZ" dirty="0" smtClean="0"/>
              <a:t>Výkupy pozemků, věcná břemena, projekt, povolení… 1-2 mil Kč</a:t>
            </a:r>
          </a:p>
        </p:txBody>
      </p:sp>
    </p:spTree>
    <p:extLst>
      <p:ext uri="{BB962C8B-B14F-4D97-AF65-F5344CB8AC3E}">
        <p14:creationId xmlns:p14="http://schemas.microsoft.com/office/powerpoint/2010/main" val="21320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 MČOV pro 800 EO (evidovaných obyvatel)</a:t>
            </a:r>
          </a:p>
          <a:p>
            <a:pPr lvl="1"/>
            <a:r>
              <a:rPr lang="cs-CZ" dirty="0" smtClean="0"/>
              <a:t>Samotná MČOV – 25 mil Kč</a:t>
            </a:r>
          </a:p>
          <a:p>
            <a:pPr lvl="1"/>
            <a:r>
              <a:rPr lang="cs-CZ" dirty="0" smtClean="0"/>
              <a:t>Podvojná kanalizace (4.8km) </a:t>
            </a:r>
            <a:r>
              <a:rPr lang="cs-CZ" b="1" dirty="0" smtClean="0"/>
              <a:t>48 mil Kč</a:t>
            </a:r>
          </a:p>
          <a:p>
            <a:pPr lvl="1"/>
            <a:r>
              <a:rPr lang="cs-CZ" dirty="0" smtClean="0"/>
              <a:t>Přečerpávací stanice 6 mil Kč.</a:t>
            </a:r>
          </a:p>
          <a:p>
            <a:pPr lvl="1"/>
            <a:r>
              <a:rPr lang="cs-CZ" dirty="0" smtClean="0"/>
              <a:t>Výkupy pozemků, věcná břemena, projekt, povolení… 1-2 mil Kč</a:t>
            </a:r>
          </a:p>
          <a:p>
            <a:pPr lvl="1"/>
            <a:r>
              <a:rPr lang="cs-CZ" b="1" dirty="0" smtClean="0"/>
              <a:t>Cena celkem cca 80 mil. </a:t>
            </a:r>
            <a:r>
              <a:rPr lang="cs-CZ" b="1" dirty="0"/>
              <a:t>K</a:t>
            </a:r>
            <a:r>
              <a:rPr lang="cs-CZ" b="1" dirty="0" smtClean="0"/>
              <a:t>č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9653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 MČOV pro 800 EO (evidovaných obyvatel)</a:t>
            </a:r>
          </a:p>
          <a:p>
            <a:pPr lvl="1"/>
            <a:r>
              <a:rPr lang="cs-CZ" dirty="0" smtClean="0"/>
              <a:t>Samotná MČOV – 25 mil Kč</a:t>
            </a:r>
          </a:p>
          <a:p>
            <a:pPr lvl="1"/>
            <a:r>
              <a:rPr lang="cs-CZ" dirty="0" smtClean="0"/>
              <a:t>Podvojná kanalizace (4.8km) </a:t>
            </a:r>
            <a:r>
              <a:rPr lang="cs-CZ" b="1" dirty="0" smtClean="0"/>
              <a:t>48 mil Kč</a:t>
            </a:r>
          </a:p>
          <a:p>
            <a:pPr lvl="1"/>
            <a:r>
              <a:rPr lang="cs-CZ" dirty="0" smtClean="0"/>
              <a:t>Přečerpávací stanice 6 mil Kč.</a:t>
            </a:r>
          </a:p>
          <a:p>
            <a:pPr lvl="1"/>
            <a:r>
              <a:rPr lang="cs-CZ" dirty="0" smtClean="0"/>
              <a:t>Výkupy pozemků, věcná břemena, projekt, povolení… 1-2 mil Kč</a:t>
            </a:r>
          </a:p>
          <a:p>
            <a:pPr lvl="1"/>
            <a:r>
              <a:rPr lang="cs-CZ" b="1" dirty="0" smtClean="0"/>
              <a:t>Cena celkem cca 80 mil. Kč</a:t>
            </a:r>
          </a:p>
          <a:p>
            <a:pPr lvl="1"/>
            <a:endParaRPr lang="cs-CZ" sz="800" b="1" dirty="0"/>
          </a:p>
          <a:p>
            <a:r>
              <a:rPr lang="cs-CZ" b="1" dirty="0" smtClean="0"/>
              <a:t>Cena stočného cca 40-50Kč/m3</a:t>
            </a:r>
          </a:p>
        </p:txBody>
      </p:sp>
    </p:spTree>
    <p:extLst>
      <p:ext uri="{BB962C8B-B14F-4D97-AF65-F5344CB8AC3E}">
        <p14:creationId xmlns:p14="http://schemas.microsoft.com/office/powerpoint/2010/main" val="378324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 MČOV pro 800 EO (evidovaných obyvatel)</a:t>
            </a:r>
          </a:p>
          <a:p>
            <a:pPr lvl="1"/>
            <a:r>
              <a:rPr lang="cs-CZ" dirty="0" smtClean="0"/>
              <a:t>Samotná MČOV – 25 mil Kč</a:t>
            </a:r>
          </a:p>
          <a:p>
            <a:pPr lvl="1"/>
            <a:r>
              <a:rPr lang="cs-CZ" dirty="0" smtClean="0"/>
              <a:t>Podvojná kanalizace (4.8km) </a:t>
            </a:r>
            <a:r>
              <a:rPr lang="cs-CZ" b="1" dirty="0" smtClean="0"/>
              <a:t>48 mil Kč</a:t>
            </a:r>
          </a:p>
          <a:p>
            <a:pPr lvl="1"/>
            <a:r>
              <a:rPr lang="cs-CZ" dirty="0" smtClean="0"/>
              <a:t>Přečerpávací stanice 6 mil Kč.</a:t>
            </a:r>
          </a:p>
          <a:p>
            <a:pPr lvl="1"/>
            <a:r>
              <a:rPr lang="cs-CZ" dirty="0" smtClean="0"/>
              <a:t>Výkupy pozemků, věcná břemena, projekt, povolení… 1-2 mil Kč</a:t>
            </a:r>
          </a:p>
          <a:p>
            <a:pPr lvl="1"/>
            <a:r>
              <a:rPr lang="cs-CZ" b="1" dirty="0" smtClean="0"/>
              <a:t>Cena celkem cca 80 mil. Kč</a:t>
            </a:r>
          </a:p>
          <a:p>
            <a:pPr lvl="1"/>
            <a:endParaRPr lang="cs-CZ" sz="800" b="1" dirty="0"/>
          </a:p>
          <a:p>
            <a:r>
              <a:rPr lang="cs-CZ" b="1" dirty="0" smtClean="0"/>
              <a:t>Cena stočného cca 40-50Kč/m3</a:t>
            </a:r>
          </a:p>
          <a:p>
            <a:pPr lvl="1"/>
            <a:r>
              <a:rPr lang="cs-CZ" dirty="0" smtClean="0"/>
              <a:t>3čl. Roční náklad na stočné </a:t>
            </a:r>
            <a:r>
              <a:rPr lang="cs-CZ" b="1" dirty="0" smtClean="0"/>
              <a:t>7500Kč</a:t>
            </a:r>
          </a:p>
          <a:p>
            <a:pPr lvl="1"/>
            <a:r>
              <a:rPr lang="cs-CZ" dirty="0" smtClean="0"/>
              <a:t>5čl. Roční náklad na stočné </a:t>
            </a:r>
            <a:r>
              <a:rPr lang="cs-CZ" b="1" dirty="0" smtClean="0"/>
              <a:t>12500Kč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90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procesu pořízení a 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6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Spotřeba vody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uvádějí spotřebu až 150l na osobu a den</a:t>
            </a:r>
          </a:p>
          <a:p>
            <a:r>
              <a:rPr lang="cs-CZ" dirty="0" smtClean="0"/>
              <a:t>3 členná rodina má spotřebu přibližně 150m3 za rok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09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procesu pořízení a 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Projektová příprava</a:t>
            </a:r>
          </a:p>
          <a:p>
            <a:r>
              <a:rPr lang="cs-CZ" dirty="0" smtClean="0"/>
              <a:t>Výkup pozemků plánovaných v současném územním plánu</a:t>
            </a:r>
          </a:p>
          <a:p>
            <a:r>
              <a:rPr lang="cs-CZ" dirty="0" smtClean="0"/>
              <a:t>Získání předběžného souhlasu majitelů pozemků pro přečerpávací stanici a spojovací kanalizace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8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procesu pořízení a 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Projektová příprava</a:t>
            </a:r>
          </a:p>
          <a:p>
            <a:r>
              <a:rPr lang="cs-CZ" dirty="0" smtClean="0"/>
              <a:t>Výkup pozemků plánovaných v současném územním plánu</a:t>
            </a:r>
          </a:p>
          <a:p>
            <a:r>
              <a:rPr lang="cs-CZ" dirty="0" smtClean="0"/>
              <a:t>Získání předběžného souhlasu majitelů pozemků pro přečerpávací stanici a spojovací kanalizace</a:t>
            </a:r>
          </a:p>
          <a:p>
            <a:r>
              <a:rPr lang="cs-CZ" dirty="0" smtClean="0"/>
              <a:t>Změna územního plánu</a:t>
            </a:r>
          </a:p>
          <a:p>
            <a:r>
              <a:rPr lang="cs-CZ" dirty="0" smtClean="0"/>
              <a:t>Projekt, stavební povolení, výběrové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2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procesu pořízení a 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Projektová příprava</a:t>
            </a:r>
          </a:p>
          <a:p>
            <a:r>
              <a:rPr lang="cs-CZ" dirty="0" smtClean="0"/>
              <a:t>Výkup pozemků plánovaných v současném územním plánu</a:t>
            </a:r>
          </a:p>
          <a:p>
            <a:r>
              <a:rPr lang="cs-CZ" dirty="0" smtClean="0"/>
              <a:t>Získání předběžného souhlasu majitelů pozemků pro přečerpávací stanici a spojovací kanalizace</a:t>
            </a:r>
          </a:p>
          <a:p>
            <a:r>
              <a:rPr lang="cs-CZ" dirty="0" smtClean="0"/>
              <a:t>Změna územního plánu</a:t>
            </a:r>
          </a:p>
          <a:p>
            <a:r>
              <a:rPr lang="cs-CZ" dirty="0" smtClean="0"/>
              <a:t>Projekt, stavební povolení, výběrové řízení</a:t>
            </a:r>
          </a:p>
          <a:p>
            <a:r>
              <a:rPr lang="cs-CZ" dirty="0" smtClean="0"/>
              <a:t>Samotný proces výstavby</a:t>
            </a:r>
          </a:p>
          <a:p>
            <a:pPr lvl="1"/>
            <a:r>
              <a:rPr lang="cs-CZ" dirty="0" smtClean="0"/>
              <a:t>Stavba MČOV, přečerpávací stanice</a:t>
            </a:r>
          </a:p>
          <a:p>
            <a:pPr lvl="1"/>
            <a:r>
              <a:rPr lang="cs-CZ" dirty="0" smtClean="0"/>
              <a:t>Stavba kanalizace</a:t>
            </a:r>
          </a:p>
          <a:p>
            <a:pPr lvl="1"/>
            <a:r>
              <a:rPr lang="cs-CZ" dirty="0" smtClean="0"/>
              <a:t>Realizace přípojek (</a:t>
            </a:r>
            <a:r>
              <a:rPr lang="cs-CZ" dirty="0" smtClean="0">
                <a:solidFill>
                  <a:srgbClr val="0070C0"/>
                </a:solidFill>
              </a:rPr>
              <a:t>Smlouva s Obcí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91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čistírna odpadních vod</a:t>
            </a:r>
            <a:br>
              <a:rPr lang="cs-CZ" dirty="0" smtClean="0"/>
            </a:br>
            <a:r>
              <a:rPr lang="cs-CZ" dirty="0" smtClean="0"/>
              <a:t>z pohledu procesu pořízení a výstavby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9448"/>
          </a:xfrm>
        </p:spPr>
        <p:txBody>
          <a:bodyPr/>
          <a:lstStyle/>
          <a:p>
            <a:r>
              <a:rPr lang="cs-CZ" dirty="0" smtClean="0"/>
              <a:t>Projektová příprava</a:t>
            </a:r>
          </a:p>
          <a:p>
            <a:r>
              <a:rPr lang="cs-CZ" dirty="0" smtClean="0"/>
              <a:t>Výkup pozemků plánovaných v současném územním plánu</a:t>
            </a:r>
          </a:p>
          <a:p>
            <a:r>
              <a:rPr lang="cs-CZ" dirty="0" smtClean="0"/>
              <a:t>Získání předběžného souhlasu majitelů pozemků pro přečerpávací stanici a spojovací kanalizace</a:t>
            </a:r>
          </a:p>
          <a:p>
            <a:r>
              <a:rPr lang="cs-CZ" dirty="0" smtClean="0"/>
              <a:t>Změna územního plánu</a:t>
            </a:r>
          </a:p>
          <a:p>
            <a:r>
              <a:rPr lang="cs-CZ" dirty="0" smtClean="0"/>
              <a:t>Projekt, stavební povolení, výběrové řízení</a:t>
            </a:r>
          </a:p>
          <a:p>
            <a:r>
              <a:rPr lang="cs-CZ" dirty="0" smtClean="0"/>
              <a:t>Samotný proces výstavby</a:t>
            </a:r>
          </a:p>
          <a:p>
            <a:pPr lvl="1"/>
            <a:r>
              <a:rPr lang="cs-CZ" dirty="0" smtClean="0"/>
              <a:t>Stavba MČOV, přečerpávací stanice</a:t>
            </a:r>
          </a:p>
          <a:p>
            <a:pPr lvl="1"/>
            <a:r>
              <a:rPr lang="cs-CZ" dirty="0" smtClean="0"/>
              <a:t>Stavba kanalizace</a:t>
            </a:r>
          </a:p>
          <a:p>
            <a:pPr lvl="1"/>
            <a:r>
              <a:rPr lang="cs-CZ" dirty="0" smtClean="0"/>
              <a:t>Realizace přípojek (</a:t>
            </a:r>
            <a:r>
              <a:rPr lang="cs-CZ" dirty="0" smtClean="0">
                <a:solidFill>
                  <a:srgbClr val="0070C0"/>
                </a:solidFill>
              </a:rPr>
              <a:t>Smlouva s Obcí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Časový odhad celého procesu je cca 6-10let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2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(Bez dotace)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466687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(Bez dotace)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9052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8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(Bez dotace)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08971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1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(Bez dotace)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793054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212 500 Kč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7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(Bez dotace)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590001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185 000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132 500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212 500 Kč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jednotlivých variant</a:t>
            </a:r>
            <a:br>
              <a:rPr lang="cs-CZ" dirty="0" smtClean="0"/>
            </a:br>
            <a:r>
              <a:rPr lang="cs-CZ" dirty="0" smtClean="0"/>
              <a:t>(S dotací 30 000Kč)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61256"/>
              </p:ext>
            </p:extLst>
          </p:nvPr>
        </p:nvGraphicFramePr>
        <p:xfrm>
          <a:off x="2589213" y="2133600"/>
          <a:ext cx="891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556067"/>
                <a:gridCol w="1447800"/>
                <a:gridCol w="1453833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Roční nákl.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65 000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Žumpa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DČOV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85 000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102 500 Kč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MČOV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10-25000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87 500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212 500 Kč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Spotřeba vody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uvádějí spotřebu až 150l na osobu a den</a:t>
            </a:r>
          </a:p>
          <a:p>
            <a:r>
              <a:rPr lang="cs-CZ" dirty="0" smtClean="0"/>
              <a:t>3 členná rodina má spotřebu přibližně 150m3 za rok</a:t>
            </a:r>
          </a:p>
          <a:p>
            <a:r>
              <a:rPr lang="cs-CZ" dirty="0" smtClean="0"/>
              <a:t>5 členná rodina pak spotřebu 250m3 za rok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9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452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Časový rámec pořízení MČOV</a:t>
            </a:r>
          </a:p>
          <a:p>
            <a:pPr lvl="1"/>
            <a:r>
              <a:rPr lang="cs-CZ" dirty="0" smtClean="0"/>
              <a:t>Výkup pozemků, dohoda s vlastníky pozemků o věcném břemenu</a:t>
            </a:r>
          </a:p>
          <a:p>
            <a:pPr lvl="1"/>
            <a:r>
              <a:rPr lang="cs-CZ" dirty="0" smtClean="0"/>
              <a:t>Změna územního plánu</a:t>
            </a:r>
          </a:p>
          <a:p>
            <a:pPr lvl="1"/>
            <a:r>
              <a:rPr lang="cs-CZ" dirty="0" smtClean="0"/>
              <a:t>Časové omezení dotace a riziko, že v okamžiku kdy bude obec připravená už dotační tituly nebudou.   </a:t>
            </a:r>
          </a:p>
          <a:p>
            <a:r>
              <a:rPr lang="cs-CZ" dirty="0" smtClean="0"/>
              <a:t>Zadlužení obce</a:t>
            </a:r>
          </a:p>
          <a:p>
            <a:pPr lvl="1"/>
            <a:r>
              <a:rPr lang="cs-CZ" dirty="0" smtClean="0"/>
              <a:t>I při 60% dotace je potřeba mít 32 mil. Kč, pokud se nedosáhne 90% dotace, jedná se vždy o velké zadlužení obce</a:t>
            </a:r>
          </a:p>
          <a:p>
            <a:pPr lvl="1"/>
            <a:r>
              <a:rPr lang="cs-CZ" dirty="0" smtClean="0"/>
              <a:t>Úvěr a splátky výrazně omezí investiční akce po víc jak 10let, většina půjde na umoření úvěru</a:t>
            </a:r>
          </a:p>
          <a:p>
            <a:pPr lvl="1"/>
            <a:r>
              <a:rPr lang="cs-CZ" dirty="0" smtClean="0"/>
              <a:t>Pokud by z jakéhokoli důvodu dotace nevyšla budeme splácet přes 30let a je tu riziko i dražby obecního majetku apod. (příklad obce Prameny)</a:t>
            </a:r>
          </a:p>
          <a:p>
            <a:pPr lvl="1"/>
            <a:r>
              <a:rPr lang="cs-CZ" dirty="0" smtClean="0"/>
              <a:t>Problematiku je potřeba řešit teď, MČOV může být až za 4-6let.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8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45280"/>
          </a:xfrm>
        </p:spPr>
        <p:txBody>
          <a:bodyPr>
            <a:normAutofit/>
          </a:bodyPr>
          <a:lstStyle/>
          <a:p>
            <a:r>
              <a:rPr lang="cs-CZ" dirty="0" smtClean="0"/>
              <a:t>Změna limitů pro vypouštění odpadních vod</a:t>
            </a:r>
          </a:p>
          <a:p>
            <a:pPr lvl="1"/>
            <a:r>
              <a:rPr lang="cs-CZ" dirty="0" smtClean="0"/>
              <a:t>1.1.2019 končí povolení pro vypouštění odpadních vod se současnými limity</a:t>
            </a:r>
          </a:p>
          <a:p>
            <a:pPr lvl="1"/>
            <a:r>
              <a:rPr lang="cs-CZ" dirty="0" smtClean="0"/>
              <a:t>Povolení vypouštět odpadní vody obec získá, ale s novými limity, poté už bude jen velice těžké limitů dosáhnout (lze očekávat pokuty)</a:t>
            </a:r>
          </a:p>
          <a:p>
            <a:pPr lvl="1"/>
            <a:r>
              <a:rPr lang="cs-CZ" dirty="0"/>
              <a:t>České inspekci životního </a:t>
            </a:r>
            <a:r>
              <a:rPr lang="cs-CZ" dirty="0" smtClean="0"/>
              <a:t>prostředí bude zjišťovat kdo do kanalizace bez povolení vypouští splašky a dá se předpokládat, že bude viníky sankcionovat.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8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600" dirty="0" smtClean="0"/>
              <a:t>Připravila Obec Chvalíkovice - Ing. Krejčiřík ve spolupráci  s Ing. Hofmanem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97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Spotřeba vody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uvádějí spotřebu až 150l na osobu a den</a:t>
            </a:r>
          </a:p>
          <a:p>
            <a:r>
              <a:rPr lang="cs-CZ" dirty="0" smtClean="0"/>
              <a:t>3 členná rodina má spotřebu přibližně 150m3 za rok</a:t>
            </a:r>
          </a:p>
          <a:p>
            <a:r>
              <a:rPr lang="cs-CZ" dirty="0" smtClean="0"/>
              <a:t>5 členná rodina pak spotřebu 250m3 za rok</a:t>
            </a:r>
          </a:p>
          <a:p>
            <a:endParaRPr lang="cs-CZ" dirty="0"/>
          </a:p>
          <a:p>
            <a:r>
              <a:rPr lang="cs-CZ" dirty="0" smtClean="0"/>
              <a:t>Náklady na odebranou vodu, při stočném 40kč/m3 pak činí </a:t>
            </a:r>
          </a:p>
          <a:p>
            <a:pPr lvl="1"/>
            <a:r>
              <a:rPr lang="cs-CZ" dirty="0" smtClean="0"/>
              <a:t>3čl. =&gt; 6000Kč</a:t>
            </a:r>
          </a:p>
          <a:p>
            <a:pPr lvl="1"/>
            <a:r>
              <a:rPr lang="cs-CZ" dirty="0" smtClean="0"/>
              <a:t>5čl =&gt; 10000Kč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50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Vývoz žumpy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Počítejme žumpu o objemu 10m3</a:t>
            </a:r>
          </a:p>
        </p:txBody>
      </p:sp>
    </p:spTree>
    <p:extLst>
      <p:ext uri="{BB962C8B-B14F-4D97-AF65-F5344CB8AC3E}">
        <p14:creationId xmlns:p14="http://schemas.microsoft.com/office/powerpoint/2010/main" val="281539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Vývoz žumpy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Počítejme žumpu o objemu 10m3</a:t>
            </a:r>
          </a:p>
          <a:p>
            <a:r>
              <a:rPr lang="cs-CZ" dirty="0" smtClean="0"/>
              <a:t>3čl. =&gt; Při 150m3 za rok se jedná o 15 vývozů</a:t>
            </a:r>
          </a:p>
          <a:p>
            <a:r>
              <a:rPr lang="cs-CZ" dirty="0" smtClean="0"/>
              <a:t>5čl. =&gt; Při 250m3 za rok se jedná o 25 vývozů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9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Vývoz žumpy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Počítejme žumpu o objemu 10m3</a:t>
            </a:r>
          </a:p>
          <a:p>
            <a:r>
              <a:rPr lang="cs-CZ" dirty="0" smtClean="0"/>
              <a:t>3čl. =&gt; Při 150m3 za rok se jedná o 15 vývozů</a:t>
            </a:r>
          </a:p>
          <a:p>
            <a:r>
              <a:rPr lang="cs-CZ" dirty="0" smtClean="0"/>
              <a:t>5čl. =&gt; Při 250m3 za rok se jedná o 25 vývozů</a:t>
            </a:r>
          </a:p>
          <a:p>
            <a:endParaRPr lang="cs-CZ" dirty="0"/>
          </a:p>
          <a:p>
            <a:r>
              <a:rPr lang="cs-CZ" dirty="0" smtClean="0"/>
              <a:t>Cena vývozu 2500Kč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9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Vývoz žumpy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Počítejme žumpu o objemu 10m3</a:t>
            </a:r>
          </a:p>
          <a:p>
            <a:r>
              <a:rPr lang="cs-CZ" dirty="0" smtClean="0"/>
              <a:t>3čl. =&gt; Při 150m3 za rok se jedná o 15 vývozů</a:t>
            </a:r>
          </a:p>
          <a:p>
            <a:r>
              <a:rPr lang="cs-CZ" dirty="0" smtClean="0"/>
              <a:t>5čl. =&gt; Při 250m3 za rok se jedná o 25 vývozů</a:t>
            </a:r>
          </a:p>
          <a:p>
            <a:endParaRPr lang="cs-CZ" dirty="0"/>
          </a:p>
          <a:p>
            <a:r>
              <a:rPr lang="cs-CZ" dirty="0" smtClean="0"/>
              <a:t>Cena vývozu 2500Kč</a:t>
            </a:r>
            <a:endParaRPr lang="cs-CZ" dirty="0"/>
          </a:p>
          <a:p>
            <a:pPr lvl="1"/>
            <a:r>
              <a:rPr lang="cs-CZ" dirty="0" smtClean="0"/>
              <a:t>3čl. Náklady na vývoz činí </a:t>
            </a:r>
            <a:r>
              <a:rPr lang="cs-CZ" b="1" dirty="0" smtClean="0"/>
              <a:t>37000Kč</a:t>
            </a:r>
            <a:r>
              <a:rPr lang="cs-CZ" dirty="0" smtClean="0"/>
              <a:t> za rok</a:t>
            </a:r>
          </a:p>
          <a:p>
            <a:pPr lvl="1"/>
            <a:r>
              <a:rPr lang="cs-CZ" dirty="0" smtClean="0"/>
              <a:t>5čl. Náklady na vývoz činí </a:t>
            </a:r>
            <a:r>
              <a:rPr lang="cs-CZ" b="1" dirty="0" smtClean="0"/>
              <a:t>62500Kč</a:t>
            </a:r>
            <a:r>
              <a:rPr lang="cs-CZ" dirty="0" smtClean="0"/>
              <a:t> za rok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1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2016</Words>
  <Application>Microsoft Office PowerPoint</Application>
  <PresentationFormat>Širokoúhlá obrazovka</PresentationFormat>
  <Paragraphs>408</Paragraphs>
  <Slides>42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Century Gothic</vt:lpstr>
      <vt:lpstr>Wingdings 3</vt:lpstr>
      <vt:lpstr>Stébla</vt:lpstr>
      <vt:lpstr>Nakládání a čištění  odpadních vod</vt:lpstr>
      <vt:lpstr>Spotřeba vody v domácnosti</vt:lpstr>
      <vt:lpstr>Spotřeba vody v domácnosti</vt:lpstr>
      <vt:lpstr>Spotřeba vody v domácnosti</vt:lpstr>
      <vt:lpstr>Spotřeba vody v domácnosti</vt:lpstr>
      <vt:lpstr>1. Vývoz žumpy</vt:lpstr>
      <vt:lpstr>1. Vývoz žumpy</vt:lpstr>
      <vt:lpstr>1. Vývoz žumpy</vt:lpstr>
      <vt:lpstr>1. Vývoz žumpy</vt:lpstr>
      <vt:lpstr>1. Vývoz žumpy</vt:lpstr>
      <vt:lpstr>2. Domácí čistírna odpadních vod</vt:lpstr>
      <vt:lpstr>2. Domácí čistírna odpadních vod</vt:lpstr>
      <vt:lpstr>2. Domácí čistírna odpadních vod</vt:lpstr>
      <vt:lpstr>2. Domácí čistírna odpadních vod</vt:lpstr>
      <vt:lpstr>2. Domácí čistírna odpadních vod</vt:lpstr>
      <vt:lpstr>2. Domácí čistírna odpadních vod</vt:lpstr>
      <vt:lpstr>2. Domácí čistírna odpadních vod</vt:lpstr>
      <vt:lpstr>2. Domácí čistírna odpadních vod       a jak může pomoci Obec</vt:lpstr>
      <vt:lpstr>2. Domácí čistírna odpadních vod       a jak může pomoci Obec</vt:lpstr>
      <vt:lpstr>2. Domácí čistírna odpadních vod       a jak může pomoci Obec</vt:lpstr>
      <vt:lpstr>2. Domácí čistírna odpadních vod       a jak může pomoci Obec</vt:lpstr>
      <vt:lpstr>2. Domácí čistírna odpadních vod       a jak může pomoci Obec</vt:lpstr>
      <vt:lpstr>2. Domácí čistírna odpadních vod       a jak může pomoci Obec</vt:lpstr>
      <vt:lpstr>Městská čistírna odpadních vod z pohledu financí</vt:lpstr>
      <vt:lpstr>Městská čistírna odpadních vod z pohledu financí</vt:lpstr>
      <vt:lpstr>Městská čistírna odpadních vod z pohledu financí</vt:lpstr>
      <vt:lpstr>Městská čistírna odpadních vod z pohledu financí</vt:lpstr>
      <vt:lpstr>Městská čistírna odpadních vod z pohledu financí</vt:lpstr>
      <vt:lpstr>Městská čistírna odpadních vod z pohledu procesu pořízení a výstavby</vt:lpstr>
      <vt:lpstr>Městská čistírna odpadních vod z pohledu procesu pořízení a výstavby</vt:lpstr>
      <vt:lpstr>Městská čistírna odpadních vod z pohledu procesu pořízení a výstavby</vt:lpstr>
      <vt:lpstr>Městská čistírna odpadních vod z pohledu procesu pořízení a výstavby</vt:lpstr>
      <vt:lpstr>Městská čistírna odpadních vod z pohledu procesu pořízení a výstavby</vt:lpstr>
      <vt:lpstr>Porovnání jednotlivých variant (Bez dotace)</vt:lpstr>
      <vt:lpstr>Porovnání jednotlivých variant (Bez dotace)</vt:lpstr>
      <vt:lpstr>Porovnání jednotlivých variant (Bez dotace)</vt:lpstr>
      <vt:lpstr>Porovnání jednotlivých variant (Bez dotace)</vt:lpstr>
      <vt:lpstr>Porovnání jednotlivých variant (Bez dotace)</vt:lpstr>
      <vt:lpstr>Porovnání jednotlivých variant (S dotací 30 000Kč)</vt:lpstr>
      <vt:lpstr>Další aspekty</vt:lpstr>
      <vt:lpstr>Další aspekty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nPorovnání</dc:title>
  <dc:creator>horst</dc:creator>
  <cp:lastModifiedBy>horst</cp:lastModifiedBy>
  <cp:revision>31</cp:revision>
  <dcterms:created xsi:type="dcterms:W3CDTF">2019-06-05T05:56:59Z</dcterms:created>
  <dcterms:modified xsi:type="dcterms:W3CDTF">2019-06-05T13:08:43Z</dcterms:modified>
</cp:coreProperties>
</file>